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528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21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41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2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g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48640"/>
            <a:ext cx="1600200" cy="115876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1920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kern="0" spc="6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LECCIÓN 1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331720"/>
            <a:ext cx="6035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 contratos administrativos y el nuevo sistema de compras públicas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731520" y="4892040"/>
            <a:ext cx="777240" cy="7772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602" y="5094122"/>
            <a:ext cx="373075" cy="37307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91640" y="4873752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MSc. Wendy Mulato</a:t>
            </a:r>
            <a:endParaRPr lang="en-US" sz="2200" dirty="0"/>
          </a:p>
        </p:txBody>
      </p:sp>
      <p:sp>
        <p:nvSpPr>
          <p:cNvPr id="9" name="Text 5"/>
          <p:cNvSpPr txBox="1"/>
          <p:nvPr/>
        </p:nvSpPr>
        <p:spPr>
          <a:xfrm>
            <a:off x="1691640" y="53035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E9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Especialista en Derecho Administrativo</a:t>
            </a:r>
            <a:endParaRPr lang="en-US" sz="1500" dirty="0"/>
          </a:p>
        </p:txBody>
      </p:sp>
      <p:pic>
        <p:nvPicPr>
          <p:cNvPr id="11" name="Image 2" descr="/home/claude/img/he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0" y="1301496"/>
            <a:ext cx="5120640" cy="44378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Objetivo de la sesión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Hacia dónde vamos en esta clase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7" name="Image 1" descr="/home/claude/img/virtu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831848"/>
            <a:ext cx="5120640" cy="3925824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943600" y="1691640"/>
            <a:ext cx="5669280" cy="2057400"/>
          </a:xfrm>
          <a:prstGeom prst="roundRect">
            <a:avLst>
              <a:gd name="adj" fmla="val 5333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6217920" y="1965960"/>
            <a:ext cx="685800" cy="68580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228" y="2144268"/>
            <a:ext cx="329184" cy="32918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7132320" y="19659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Objetivo</a:t>
            </a:r>
            <a:endParaRPr lang="en-US" sz="1900" dirty="0"/>
          </a:p>
        </p:txBody>
      </p:sp>
      <p:sp>
        <p:nvSpPr>
          <p:cNvPr id="12" name="Text 7"/>
          <p:cNvSpPr txBox="1"/>
          <p:nvPr/>
        </p:nvSpPr>
        <p:spPr>
          <a:xfrm>
            <a:off x="7132320" y="2377440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Ubicar el contrato administrativo dentro de la actividad administrativa y explicar la estructura del nuevo sistema de compras públicas.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5943600" y="3977640"/>
            <a:ext cx="5669280" cy="2057400"/>
          </a:xfrm>
          <a:prstGeom prst="roundRect">
            <a:avLst>
              <a:gd name="adj" fmla="val 5333"/>
            </a:avLst>
          </a:prstGeom>
          <a:solidFill>
            <a:srgbClr val="F7EFD2"/>
          </a:solidFill>
          <a:ln w="12700">
            <a:solidFill>
              <a:srgbClr val="F7EFD2"/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6217920" y="4251960"/>
            <a:ext cx="685800" cy="6858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6228" y="4430268"/>
            <a:ext cx="329184" cy="32918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7132320" y="42519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Enfoque</a:t>
            </a:r>
            <a:endParaRPr lang="en-US" sz="1900" dirty="0"/>
          </a:p>
        </p:txBody>
      </p:sp>
      <p:sp>
        <p:nvSpPr>
          <p:cNvPr id="17" name="Text 11"/>
          <p:cNvSpPr txBox="1"/>
          <p:nvPr/>
        </p:nvSpPr>
        <p:spPr>
          <a:xfrm>
            <a:off x="7132320" y="466344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Conceptos, normativa aplicable, fases, actores y métodos de contratación.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Ruta de la clase virtual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Distribución sugerida para dos horas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1325880" y="3291840"/>
            <a:ext cx="10058400" cy="0"/>
          </a:xfrm>
          <a:prstGeom prst="line">
            <a:avLst/>
          </a:prstGeom>
          <a:noFill/>
          <a:ln w="31750">
            <a:solidFill>
              <a:srgbClr val="C5CFDD"/>
            </a:solidFill>
            <a:prstDash val="dash"/>
          </a:ln>
        </p:spPr>
      </p:sp>
      <p:sp>
        <p:nvSpPr>
          <p:cNvPr id="8" name="Shape 5"/>
          <p:cNvSpPr/>
          <p:nvPr/>
        </p:nvSpPr>
        <p:spPr>
          <a:xfrm>
            <a:off x="822960" y="2788920"/>
            <a:ext cx="1005840" cy="100584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478" y="3050438"/>
            <a:ext cx="482803" cy="48280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11480" y="222199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0–10 min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11480" y="3995928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Apertura y objetivos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2834640" y="2788920"/>
            <a:ext cx="1005840" cy="10058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158" y="3050438"/>
            <a:ext cx="482803" cy="482803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423160" y="222199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10–35 min</a:t>
            </a:r>
            <a:endParaRPr lang="en-US" sz="1300" dirty="0"/>
          </a:p>
        </p:txBody>
      </p:sp>
      <p:sp>
        <p:nvSpPr>
          <p:cNvPr id="15" name="Text 10"/>
          <p:cNvSpPr txBox="1"/>
          <p:nvPr/>
        </p:nvSpPr>
        <p:spPr>
          <a:xfrm>
            <a:off x="2423160" y="3995928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 administrativo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4846320" y="2788920"/>
            <a:ext cx="1005840" cy="100584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7838" y="3050438"/>
            <a:ext cx="482803" cy="482803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434840" y="222199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35–60 min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4434840" y="3995928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LACAP a LCP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6858000" y="2788920"/>
            <a:ext cx="1005840" cy="10058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9518" y="3050438"/>
            <a:ext cx="482803" cy="482803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446520" y="222199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60–85 min</a:t>
            </a:r>
            <a:endParaRPr lang="en-US" sz="1300" dirty="0"/>
          </a:p>
        </p:txBody>
      </p:sp>
      <p:sp>
        <p:nvSpPr>
          <p:cNvPr id="23" name="Text 16"/>
          <p:cNvSpPr txBox="1"/>
          <p:nvPr/>
        </p:nvSpPr>
        <p:spPr>
          <a:xfrm>
            <a:off x="6446520" y="3995928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e instituciones</a:t>
            </a:r>
            <a:endParaRPr lang="en-US" sz="1500" dirty="0"/>
          </a:p>
        </p:txBody>
      </p:sp>
      <p:sp>
        <p:nvSpPr>
          <p:cNvPr id="24" name="Shape 17"/>
          <p:cNvSpPr/>
          <p:nvPr/>
        </p:nvSpPr>
        <p:spPr>
          <a:xfrm>
            <a:off x="8869680" y="2788920"/>
            <a:ext cx="1005840" cy="100584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1198" y="3050438"/>
            <a:ext cx="482803" cy="482803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8458200" y="222199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85–110 min</a:t>
            </a:r>
            <a:endParaRPr lang="en-US" sz="1300" dirty="0"/>
          </a:p>
        </p:txBody>
      </p:sp>
      <p:sp>
        <p:nvSpPr>
          <p:cNvPr id="27" name="Text 19"/>
          <p:cNvSpPr txBox="1"/>
          <p:nvPr/>
        </p:nvSpPr>
        <p:spPr>
          <a:xfrm>
            <a:off x="8458200" y="3995928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Métodos de contratación</a:t>
            </a:r>
            <a:endParaRPr lang="en-US" sz="1500" dirty="0"/>
          </a:p>
        </p:txBody>
      </p:sp>
      <p:sp>
        <p:nvSpPr>
          <p:cNvPr id="28" name="Shape 20"/>
          <p:cNvSpPr/>
          <p:nvPr/>
        </p:nvSpPr>
        <p:spPr>
          <a:xfrm>
            <a:off x="10881360" y="2788920"/>
            <a:ext cx="1005840" cy="10058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42878" y="3050438"/>
            <a:ext cx="482803" cy="482803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10469880" y="222199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110–120 min</a:t>
            </a:r>
            <a:endParaRPr lang="en-US" sz="1300" dirty="0"/>
          </a:p>
        </p:txBody>
      </p:sp>
      <p:sp>
        <p:nvSpPr>
          <p:cNvPr id="31" name="Text 22"/>
          <p:cNvSpPr txBox="1"/>
          <p:nvPr/>
        </p:nvSpPr>
        <p:spPr>
          <a:xfrm>
            <a:off x="10469880" y="3995928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Ejercicio y cierre</a:t>
            </a:r>
            <a:endParaRPr lang="en-US" sz="1500" dirty="0"/>
          </a:p>
        </p:txBody>
      </p:sp>
      <p:sp>
        <p:nvSpPr>
          <p:cNvPr id="32" name="Shape 23"/>
          <p:cNvSpPr/>
          <p:nvPr/>
        </p:nvSpPr>
        <p:spPr>
          <a:xfrm>
            <a:off x="822960" y="5074920"/>
            <a:ext cx="10561320" cy="868680"/>
          </a:xfrm>
          <a:prstGeom prst="roundRect">
            <a:avLst>
              <a:gd name="adj" fmla="val 12632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33" name="Shape 24"/>
          <p:cNvSpPr/>
          <p:nvPr/>
        </p:nvSpPr>
        <p:spPr>
          <a:xfrm>
            <a:off x="1051560" y="5230368"/>
            <a:ext cx="548640" cy="5486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4206" y="5373014"/>
            <a:ext cx="263347" cy="263347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1828800" y="507492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Pauta metodológica: </a:t>
            </a:r>
            <a:r>
              <a:rPr lang="en-US" sz="16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explicación breve, contraste conceptual y casos de clasificación.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 de aprendizaje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debe poder hacer el participante al finalizar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00200"/>
            <a:ext cx="6766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Identificar la estructura del nuevo sistema de compras públicas, distinguir sus fases y seleccionar jurídicamente el método que corresponda según la necesidad pública.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548640" y="3154680"/>
            <a:ext cx="6766560" cy="868680"/>
          </a:xfrm>
          <a:prstGeom prst="roundRect">
            <a:avLst>
              <a:gd name="adj" fmla="val 12632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31520" y="3291840"/>
            <a:ext cx="594360" cy="59436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054" y="3446374"/>
            <a:ext cx="285293" cy="28529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3154680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Identificar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3337560" y="315468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Sujetos, órganos y actores que intervienen en la compra pública.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548640" y="4178808"/>
            <a:ext cx="6766560" cy="868680"/>
          </a:xfrm>
          <a:prstGeom prst="roundRect">
            <a:avLst>
              <a:gd name="adj" fmla="val 12632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31520" y="4315968"/>
            <a:ext cx="594360" cy="59436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054" y="4470502"/>
            <a:ext cx="285293" cy="285293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508760" y="4178808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Distinguir</a:t>
            </a:r>
            <a:endParaRPr lang="en-US" sz="1700" dirty="0"/>
          </a:p>
        </p:txBody>
      </p:sp>
      <p:sp>
        <p:nvSpPr>
          <p:cNvPr id="17" name="Text 12"/>
          <p:cNvSpPr txBox="1"/>
          <p:nvPr/>
        </p:nvSpPr>
        <p:spPr>
          <a:xfrm>
            <a:off x="3337560" y="4178808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Fases del ciclo de compra pública y su función jurídica.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548640" y="5202936"/>
            <a:ext cx="6766560" cy="868680"/>
          </a:xfrm>
          <a:prstGeom prst="roundRect">
            <a:avLst>
              <a:gd name="adj" fmla="val 12632"/>
            </a:avLst>
          </a:prstGeom>
          <a:solidFill>
            <a:srgbClr val="F7EFD2"/>
          </a:solidFill>
          <a:ln w="12700">
            <a:solidFill>
              <a:srgbClr val="F7EFD2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31520" y="5340096"/>
            <a:ext cx="594360" cy="5943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054" y="5494630"/>
            <a:ext cx="285293" cy="285293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508760" y="5202936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Seleccionar</a:t>
            </a:r>
            <a:endParaRPr lang="en-US" sz="1700" dirty="0"/>
          </a:p>
        </p:txBody>
      </p:sp>
      <p:sp>
        <p:nvSpPr>
          <p:cNvPr id="22" name="Text 16"/>
          <p:cNvSpPr txBox="1"/>
          <p:nvPr/>
        </p:nvSpPr>
        <p:spPr>
          <a:xfrm>
            <a:off x="3337560" y="5202936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 aplicable según objeto, monto, complejidad y necesidad.</a:t>
            </a:r>
            <a:endParaRPr lang="en-US" sz="1400" dirty="0"/>
          </a:p>
        </p:txBody>
      </p:sp>
      <p:pic>
        <p:nvPicPr>
          <p:cNvPr id="23" name="Image 4" descr="/home/claude/img/goa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5240" y="2020472"/>
            <a:ext cx="4114800" cy="36400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071116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8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305556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contrato administrativo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101084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9D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Ubicación dentro de la actividad de la Administración</a:t>
            </a:r>
            <a:endParaRPr lang="en-US" sz="1800" dirty="0"/>
          </a:p>
        </p:txBody>
      </p:sp>
      <p:pic>
        <p:nvPicPr>
          <p:cNvPr id="5" name="Image 0" descr="/home/claude/img/scal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508760"/>
            <a:ext cx="4754880" cy="3840480"/>
          </a:xfrm>
          <a:prstGeom prst="rect">
            <a:avLst/>
          </a:prstGeom>
        </p:spPr>
      </p:pic>
      <p:pic>
        <p:nvPicPr>
          <p:cNvPr id="6" name="Image 1" descr="/home/claude/img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989320"/>
            <a:ext cx="822960" cy="595937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Actividad contractual de la Administración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contratación como técnica para cumplir fines públicos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554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Administración Pública contrata para obtener obras, bienes y servicios necesarios para su funcionamiento y para atender necesidades colectivas.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548640" y="2514600"/>
            <a:ext cx="3291840" cy="2331720"/>
          </a:xfrm>
          <a:prstGeom prst="roundRect">
            <a:avLst>
              <a:gd name="adj" fmla="val 4706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783080" y="2697480"/>
            <a:ext cx="822960" cy="82296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7050" y="2911450"/>
            <a:ext cx="395021" cy="395021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1520" y="363931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Necesidad pública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40233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 de partida material: obra, bien, servicio o consultoría.</a:t>
            </a:r>
            <a:endParaRPr lang="en-US" sz="14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0208" y="3520440"/>
            <a:ext cx="329184" cy="329184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4389120" y="2514600"/>
            <a:ext cx="3291840" cy="2331720"/>
          </a:xfrm>
          <a:prstGeom prst="roundRect">
            <a:avLst>
              <a:gd name="adj" fmla="val 4706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5623560" y="2697480"/>
            <a:ext cx="822960" cy="82296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7530" y="2911450"/>
            <a:ext cx="395021" cy="395021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572000" y="363931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Procedimiento previo</a:t>
            </a:r>
            <a:endParaRPr lang="en-US" sz="1700" dirty="0"/>
          </a:p>
        </p:txBody>
      </p:sp>
      <p:sp>
        <p:nvSpPr>
          <p:cNvPr id="18" name="Text 12"/>
          <p:cNvSpPr txBox="1"/>
          <p:nvPr/>
        </p:nvSpPr>
        <p:spPr>
          <a:xfrm>
            <a:off x="4617720" y="40233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Formación de voluntad administrativa y selección del contratista.</a:t>
            </a:r>
            <a:endParaRPr lang="en-US" sz="14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0688" y="3520440"/>
            <a:ext cx="329184" cy="329184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8229600" y="2514600"/>
            <a:ext cx="3291840" cy="2331720"/>
          </a:xfrm>
          <a:prstGeom prst="roundRect">
            <a:avLst>
              <a:gd name="adj" fmla="val 4706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21" name="Shape 14"/>
          <p:cNvSpPr/>
          <p:nvPr/>
        </p:nvSpPr>
        <p:spPr>
          <a:xfrm>
            <a:off x="9464040" y="2697480"/>
            <a:ext cx="822960" cy="8229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8010" y="2911450"/>
            <a:ext cx="395021" cy="395021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8412480" y="363931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Contrato u orden</a:t>
            </a:r>
            <a:endParaRPr lang="en-US" sz="1700" dirty="0"/>
          </a:p>
        </p:txBody>
      </p:sp>
      <p:sp>
        <p:nvSpPr>
          <p:cNvPr id="24" name="Text 16"/>
          <p:cNvSpPr txBox="1"/>
          <p:nvPr/>
        </p:nvSpPr>
        <p:spPr>
          <a:xfrm>
            <a:off x="8458200" y="40233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Instrumento jurídico que formaliza derechos, obligaciones y control.</a:t>
            </a:r>
            <a:endParaRPr lang="en-US" sz="1400" dirty="0"/>
          </a:p>
        </p:txBody>
      </p:sp>
      <p:sp>
        <p:nvSpPr>
          <p:cNvPr id="25" name="Shape 17"/>
          <p:cNvSpPr/>
          <p:nvPr/>
        </p:nvSpPr>
        <p:spPr>
          <a:xfrm>
            <a:off x="548640" y="5120640"/>
            <a:ext cx="11064240" cy="960120"/>
          </a:xfrm>
          <a:prstGeom prst="roundRect">
            <a:avLst>
              <a:gd name="adj" fmla="val 11429"/>
            </a:avLst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26" name="Shape 18"/>
          <p:cNvSpPr/>
          <p:nvPr/>
        </p:nvSpPr>
        <p:spPr>
          <a:xfrm>
            <a:off x="777240" y="5303520"/>
            <a:ext cx="594360" cy="5943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774" y="5458054"/>
            <a:ext cx="285293" cy="285293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600200" y="5120640"/>
            <a:ext cx="9784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9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 fuerza: </a:t>
            </a: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toda contratación estatal es necesariamente contrato administrativo; debe analizarse objeto, finalidad y régimen aplicable.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Contrato administrativo y contrato privado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Criterio de distinción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3931920" cy="3611880"/>
          </a:xfrm>
          <a:prstGeom prst="roundRect">
            <a:avLst>
              <a:gd name="adj" fmla="val 3038"/>
            </a:avLst>
          </a:prstGeom>
          <a:solidFill>
            <a:srgbClr val="DCE6F2"/>
          </a:solidFill>
          <a:ln w="12700">
            <a:solidFill>
              <a:srgbClr val="DCE6F2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77240" y="1737360"/>
            <a:ext cx="566928" cy="566928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641" y="1884761"/>
            <a:ext cx="272125" cy="27212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463040" y="173736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Contrato administrativo</a:t>
            </a:r>
            <a:endParaRPr lang="en-US" sz="1650" dirty="0"/>
          </a:p>
        </p:txBody>
      </p:sp>
      <p:sp>
        <p:nvSpPr>
          <p:cNvPr id="11" name="Text 7"/>
          <p:cNvSpPr txBox="1"/>
          <p:nvPr/>
        </p:nvSpPr>
        <p:spPr>
          <a:xfrm>
            <a:off x="822960" y="2514600"/>
            <a:ext cx="34747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Finalidad pública inmediata o directa.</a:t>
            </a:r>
            <a:endParaRPr lang="en-US" sz="14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parte es una entidad estatal.</a:t>
            </a:r>
            <a:endParaRPr lang="en-US" sz="14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 contener potestades o cláusulas exorbitantes.</a:t>
            </a:r>
            <a:endParaRPr lang="en-US" sz="14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rige principalmente por Derecho Administrativo.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7680960" y="1554480"/>
            <a:ext cx="3931920" cy="3611880"/>
          </a:xfrm>
          <a:prstGeom prst="roundRect">
            <a:avLst>
              <a:gd name="adj" fmla="val 3038"/>
            </a:avLst>
          </a:prstGeom>
          <a:solidFill>
            <a:srgbClr val="F7EFD2"/>
          </a:solidFill>
          <a:ln w="12700">
            <a:solidFill>
              <a:srgbClr val="F7EFD2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7909560" y="1737360"/>
            <a:ext cx="566928" cy="566928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961" y="1884761"/>
            <a:ext cx="272125" cy="27212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595360" y="173736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Contrato privado de la Administración</a:t>
            </a:r>
            <a:endParaRPr lang="en-US" sz="1650" dirty="0"/>
          </a:p>
        </p:txBody>
      </p:sp>
      <p:sp>
        <p:nvSpPr>
          <p:cNvPr id="16" name="Text 11"/>
          <p:cNvSpPr txBox="1"/>
          <p:nvPr/>
        </p:nvSpPr>
        <p:spPr>
          <a:xfrm>
            <a:off x="7955280" y="2514600"/>
            <a:ext cx="34747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Administración actúa en plano similar al particular.</a:t>
            </a:r>
            <a:endParaRPr lang="en-US" sz="14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 regido por Derecho privado.</a:t>
            </a:r>
            <a:endParaRPr lang="en-US" sz="14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finalidad pública puede ser mediata.</a:t>
            </a:r>
            <a:endParaRPr lang="en-US" sz="14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Ejemplos: seguro, arrendamiento, relaciones civiles o mercantiles.</a:t>
            </a:r>
            <a:endParaRPr lang="en-US" sz="1450" dirty="0"/>
          </a:p>
        </p:txBody>
      </p:sp>
      <p:pic>
        <p:nvPicPr>
          <p:cNvPr id="17" name="Image 3" descr="/home/claude/img/scal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7720" y="2110154"/>
            <a:ext cx="2926080" cy="236337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617720" y="4617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8F6E0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vs.</a:t>
            </a:r>
            <a:endParaRPr lang="en-US" sz="2200" dirty="0"/>
          </a:p>
        </p:txBody>
      </p:sp>
      <p:sp>
        <p:nvSpPr>
          <p:cNvPr id="19" name="Shape 13"/>
          <p:cNvSpPr/>
          <p:nvPr/>
        </p:nvSpPr>
        <p:spPr>
          <a:xfrm>
            <a:off x="548640" y="5394960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20" name="Text 14"/>
          <p:cNvSpPr txBox="1"/>
          <p:nvPr/>
        </p:nvSpPr>
        <p:spPr>
          <a:xfrm>
            <a:off x="822960" y="539496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guía: </a:t>
            </a:r>
            <a:r>
              <a:rPr lang="en-US" sz="15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¿el contrato realiza directamente una función administrativa o satisface un interés público incorporado al objeto contractual?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Elementos característicos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 administrativo: estructura básica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3291840" cy="2057400"/>
          </a:xfrm>
          <a:prstGeom prst="roundRect">
            <a:avLst>
              <a:gd name="adj" fmla="val 5333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77240" y="1828800"/>
            <a:ext cx="640080" cy="64008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661" y="199522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77240" y="256032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Partes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777240" y="292608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Contratante: Administración Pública. Contratista: generalmente un particular.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4069080" y="1600200"/>
            <a:ext cx="3291840" cy="2057400"/>
          </a:xfrm>
          <a:prstGeom prst="roundRect">
            <a:avLst>
              <a:gd name="adj" fmla="val 5333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297680" y="1828800"/>
            <a:ext cx="640080" cy="640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4101" y="1995221"/>
            <a:ext cx="307238" cy="30723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297680" y="256032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Precio</a:t>
            </a:r>
            <a:endParaRPr lang="en-US" sz="1700" dirty="0"/>
          </a:p>
        </p:txBody>
      </p:sp>
      <p:sp>
        <p:nvSpPr>
          <p:cNvPr id="16" name="Text 11"/>
          <p:cNvSpPr txBox="1"/>
          <p:nvPr/>
        </p:nvSpPr>
        <p:spPr>
          <a:xfrm>
            <a:off x="4297680" y="292608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Contraprestación por obra, bien, servicio o consultoría.</a:t>
            </a:r>
            <a:endParaRPr lang="en-US" sz="1350" dirty="0"/>
          </a:p>
        </p:txBody>
      </p:sp>
      <p:sp>
        <p:nvSpPr>
          <p:cNvPr id="17" name="Shape 12"/>
          <p:cNvSpPr/>
          <p:nvPr/>
        </p:nvSpPr>
        <p:spPr>
          <a:xfrm>
            <a:off x="548640" y="3886200"/>
            <a:ext cx="3291840" cy="2057400"/>
          </a:xfrm>
          <a:prstGeom prst="roundRect">
            <a:avLst>
              <a:gd name="adj" fmla="val 5333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777240" y="4114800"/>
            <a:ext cx="640080" cy="640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661" y="4281221"/>
            <a:ext cx="307238" cy="307238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777240" y="484632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Fondos públicos</a:t>
            </a:r>
            <a:endParaRPr lang="en-US" sz="1700" dirty="0"/>
          </a:p>
        </p:txBody>
      </p:sp>
      <p:sp>
        <p:nvSpPr>
          <p:cNvPr id="21" name="Text 15"/>
          <p:cNvSpPr txBox="1"/>
          <p:nvPr/>
        </p:nvSpPr>
        <p:spPr>
          <a:xfrm>
            <a:off x="777240" y="521208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Recursos públicos o destinados a un interés público.</a:t>
            </a:r>
            <a:endParaRPr lang="en-US" sz="1350" dirty="0"/>
          </a:p>
        </p:txBody>
      </p:sp>
      <p:sp>
        <p:nvSpPr>
          <p:cNvPr id="22" name="Shape 16"/>
          <p:cNvSpPr/>
          <p:nvPr/>
        </p:nvSpPr>
        <p:spPr>
          <a:xfrm>
            <a:off x="4069080" y="3886200"/>
            <a:ext cx="3291840" cy="2057400"/>
          </a:xfrm>
          <a:prstGeom prst="roundRect">
            <a:avLst>
              <a:gd name="adj" fmla="val 5333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4297680" y="4114800"/>
            <a:ext cx="640080" cy="64008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4101" y="4281221"/>
            <a:ext cx="307238" cy="307238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4297680" y="484632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Procedimiento previo</a:t>
            </a:r>
            <a:endParaRPr lang="en-US" sz="1700" dirty="0"/>
          </a:p>
        </p:txBody>
      </p:sp>
      <p:sp>
        <p:nvSpPr>
          <p:cNvPr id="26" name="Text 19"/>
          <p:cNvSpPr txBox="1"/>
          <p:nvPr/>
        </p:nvSpPr>
        <p:spPr>
          <a:xfrm>
            <a:off x="4297680" y="521208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 de formación de la voluntad administrativa.</a:t>
            </a:r>
            <a:endParaRPr lang="en-US" sz="1350" dirty="0"/>
          </a:p>
        </p:txBody>
      </p:sp>
      <p:pic>
        <p:nvPicPr>
          <p:cNvPr id="27" name="Image 5" descr="/home/claude/img/sign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5240" y="2286000"/>
            <a:ext cx="4114800" cy="30175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Cláusulas exorbitantes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Prerrogativas justificadas por el interés general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5544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los contratos administrativos la Administración no se limita a contratar: conserva potestades de dirección, supervisión y reacción para asegurar el cumplimiento del fin público.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548640" y="2560320"/>
            <a:ext cx="347472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F1F3D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22960" y="2788920"/>
            <a:ext cx="777240" cy="77724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042" y="2991002"/>
            <a:ext cx="373075" cy="37307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783080" y="278892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Interpretar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822960" y="374904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Determinar el alcance de obligaciones contractuales.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4343400" y="2560320"/>
            <a:ext cx="347472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F1F3D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617720" y="2788920"/>
            <a:ext cx="777240" cy="77724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9802" y="2991002"/>
            <a:ext cx="373075" cy="37307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577840" y="278892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Modificar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4617720" y="374904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Ajustar el contrato cuando lo exija el interés público.</a:t>
            </a:r>
            <a:endParaRPr lang="en-US" sz="1450" dirty="0"/>
          </a:p>
        </p:txBody>
      </p:sp>
      <p:sp>
        <p:nvSpPr>
          <p:cNvPr id="18" name="Shape 13"/>
          <p:cNvSpPr/>
          <p:nvPr/>
        </p:nvSpPr>
        <p:spPr>
          <a:xfrm>
            <a:off x="8138160" y="2560320"/>
            <a:ext cx="347472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F1F3D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8412480" y="2788920"/>
            <a:ext cx="777240" cy="77724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4562" y="2991002"/>
            <a:ext cx="373075" cy="37307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372600" y="278892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Terminar</a:t>
            </a:r>
            <a:endParaRPr lang="en-US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8412480" y="374904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Finalizar unilateralmente en supuestos legalmente habilitados.</a:t>
            </a:r>
            <a:endParaRPr lang="en-US" sz="1450" dirty="0"/>
          </a:p>
        </p:txBody>
      </p:sp>
      <p:sp>
        <p:nvSpPr>
          <p:cNvPr id="23" name="Shape 17"/>
          <p:cNvSpPr/>
          <p:nvPr/>
        </p:nvSpPr>
        <p:spPr>
          <a:xfrm>
            <a:off x="548640" y="5074920"/>
            <a:ext cx="11064240" cy="960120"/>
          </a:xfrm>
          <a:prstGeom prst="roundRect">
            <a:avLst>
              <a:gd name="adj" fmla="val 11429"/>
            </a:avLst>
          </a:prstGeom>
          <a:solidFill>
            <a:srgbClr val="F7EFD2"/>
          </a:solidFill>
          <a:ln w="12700">
            <a:solidFill>
              <a:srgbClr val="F7EFD2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777240" y="5239512"/>
            <a:ext cx="621792" cy="621792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906" y="5401178"/>
            <a:ext cx="298460" cy="29846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600200" y="5074920"/>
            <a:ext cx="9784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Límite: </a:t>
            </a:r>
            <a:r>
              <a:rPr lang="en-US" sz="16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legalidad, motivación, equilibrio económico y control administrativo o judicial.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Fundamento constitucional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Artículo 234 de la Constitución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7" name="Image 1" descr="/home/claude/img/constitu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1939583"/>
            <a:ext cx="4480560" cy="3618914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20640" y="1645920"/>
            <a:ext cx="6492240" cy="1828800"/>
          </a:xfrm>
          <a:prstGeom prst="roundRect">
            <a:avLst>
              <a:gd name="adj" fmla="val 6000"/>
            </a:avLst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5440680" y="1783080"/>
            <a:ext cx="5897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9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 general
</a:t>
            </a:r>
            <a:r>
              <a:rPr lang="en-US" sz="18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Licitación pública cuando el Estado celebre contratos para realizar obras o adquirir bienes muebles con fondos o bienes públicos.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120640" y="3749040"/>
            <a:ext cx="603504" cy="603504"/>
          </a:xfrm>
          <a:prstGeom prst="ellipse">
            <a:avLst/>
          </a:prstGeom>
          <a:solidFill>
            <a:srgbClr val="DCE6F2"/>
          </a:solidFill>
          <a:ln w="12700">
            <a:solidFill>
              <a:srgbClr val="DCE6F2"/>
            </a:solidFill>
            <a:prstDash val="solid"/>
          </a:ln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7551" y="3905951"/>
            <a:ext cx="289682" cy="28968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897880" y="3749040"/>
            <a:ext cx="5669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Regla:  </a:t>
            </a:r>
            <a:r>
              <a:rPr lang="en-US" sz="16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 entre ofertas.</a:t>
            </a:r>
            <a:endParaRPr lang="en-US" sz="1650" dirty="0"/>
          </a:p>
        </p:txBody>
      </p:sp>
      <p:sp>
        <p:nvSpPr>
          <p:cNvPr id="13" name="Shape 8"/>
          <p:cNvSpPr/>
          <p:nvPr/>
        </p:nvSpPr>
        <p:spPr>
          <a:xfrm>
            <a:off x="5120640" y="4572000"/>
            <a:ext cx="603504" cy="603504"/>
          </a:xfrm>
          <a:prstGeom prst="ellipse">
            <a:avLst/>
          </a:prstGeom>
          <a:solidFill>
            <a:srgbClr val="DCE6F2"/>
          </a:solidFill>
          <a:ln w="12700">
            <a:solidFill>
              <a:srgbClr val="DCE6F2"/>
            </a:solidFill>
            <a:prstDash val="solid"/>
          </a:ln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7551" y="4728911"/>
            <a:ext cx="289682" cy="28968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897880" y="4572000"/>
            <a:ext cx="5669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Finalidad:  </a:t>
            </a:r>
            <a:r>
              <a:rPr lang="en-US" sz="16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 inversión de fondos públicos.</a:t>
            </a:r>
            <a:endParaRPr lang="en-US" sz="1650" dirty="0"/>
          </a:p>
        </p:txBody>
      </p:sp>
      <p:sp>
        <p:nvSpPr>
          <p:cNvPr id="16" name="Shape 10"/>
          <p:cNvSpPr/>
          <p:nvPr/>
        </p:nvSpPr>
        <p:spPr>
          <a:xfrm>
            <a:off x="5120640" y="5394960"/>
            <a:ext cx="603504" cy="60350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7551" y="5551871"/>
            <a:ext cx="289682" cy="28968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5897880" y="5394960"/>
            <a:ext cx="5669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Excepción:  </a:t>
            </a:r>
            <a:r>
              <a:rPr lang="en-US" sz="16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Casos determinados por la ley.</a:t>
            </a:r>
            <a:endParaRPr lang="en-US" sz="1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504188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8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738628"/>
            <a:ext cx="5852160" cy="170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 régimen de contratación administrativa al sistema de compras públicas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951149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9D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LACAP a la Ley de Compras Públicas</a:t>
            </a:r>
            <a:endParaRPr lang="en-US" sz="1800" dirty="0"/>
          </a:p>
        </p:txBody>
      </p:sp>
      <p:pic>
        <p:nvPicPr>
          <p:cNvPr id="5" name="Image 0" descr="/home/claude/img/law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325880"/>
            <a:ext cx="4754880" cy="4206240"/>
          </a:xfrm>
          <a:prstGeom prst="rect">
            <a:avLst/>
          </a:prstGeom>
        </p:spPr>
      </p:pic>
      <p:pic>
        <p:nvPicPr>
          <p:cNvPr id="6" name="Image 1" descr="/home/claude/img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989320"/>
            <a:ext cx="822960" cy="595937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Cambio de enfoque: de contratación a compra pública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LCP organiza un sistema y un ciclo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822960" y="1737360"/>
            <a:ext cx="4572000" cy="4023360"/>
          </a:xfrm>
          <a:prstGeom prst="roundRect">
            <a:avLst>
              <a:gd name="adj" fmla="val 2727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606040" y="1965960"/>
            <a:ext cx="1005840" cy="1005840"/>
          </a:xfrm>
          <a:prstGeom prst="ellipse">
            <a:avLst/>
          </a:prstGeom>
          <a:solidFill>
            <a:srgbClr val="B8C2D1"/>
          </a:solidFill>
          <a:ln w="12700">
            <a:solidFill>
              <a:srgbClr val="B8C2D1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558" y="2227478"/>
            <a:ext cx="482803" cy="48280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005840" y="310896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5B6B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LACAP</a:t>
            </a:r>
            <a:endParaRPr lang="en-US" sz="2600" dirty="0"/>
          </a:p>
        </p:txBody>
      </p:sp>
      <p:sp>
        <p:nvSpPr>
          <p:cNvPr id="11" name="Text 7"/>
          <p:cNvSpPr txBox="1"/>
          <p:nvPr/>
        </p:nvSpPr>
        <p:spPr>
          <a:xfrm>
            <a:off x="1188720" y="370332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Régimen de adquisiciones y contrataciones de la Administración Pública.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1188720" y="47548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Vigente hasta el 9 de marzo de 2023</a:t>
            </a:r>
            <a:endParaRPr lang="en-US" sz="13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712" y="3383280"/>
            <a:ext cx="777240" cy="77724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6766560" y="1737360"/>
            <a:ext cx="4572000" cy="4023360"/>
          </a:xfrm>
          <a:prstGeom prst="roundRect">
            <a:avLst>
              <a:gd name="adj" fmla="val 2727"/>
            </a:avLst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8549640" y="1965960"/>
            <a:ext cx="1005840" cy="10058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1158" y="2227478"/>
            <a:ext cx="482803" cy="482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49440" y="310896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LCP</a:t>
            </a:r>
            <a:endParaRPr lang="en-US" sz="2600" dirty="0"/>
          </a:p>
        </p:txBody>
      </p:sp>
      <p:sp>
        <p:nvSpPr>
          <p:cNvPr id="18" name="Text 12"/>
          <p:cNvSpPr txBox="1"/>
          <p:nvPr/>
        </p:nvSpPr>
        <p:spPr>
          <a:xfrm>
            <a:off x="7132320" y="370332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Normas básicas que regulan el ciclo de la compra pública.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7132320" y="461772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E9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 principios, actores, tecnología, métodos y control.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Objeto y ámbito de aplicación de la LCP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 básica del ciclo de compra pública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73352"/>
            <a:ext cx="658368" cy="658368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16" y="1844528"/>
            <a:ext cx="316017" cy="316017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17320" y="160020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1417320" y="1929384"/>
            <a:ext cx="6126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ciclo de la compra pública: planificación, selección, contratación, seguimiento y liquidación.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548640" y="2697480"/>
            <a:ext cx="658368" cy="658368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16" y="2868656"/>
            <a:ext cx="316017" cy="316017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17320" y="262432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1417320" y="2953512"/>
            <a:ext cx="6126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contrataciones de obras, bienes y servicios de cualquier naturaleza que la Administración requiera para sus fines.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548640" y="3721608"/>
            <a:ext cx="658368" cy="658368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816" y="3892784"/>
            <a:ext cx="316017" cy="316017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17320" y="3648456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Comprende</a:t>
            </a:r>
            <a:endParaRPr lang="en-US" sz="1700" dirty="0"/>
          </a:p>
        </p:txBody>
      </p:sp>
      <p:sp>
        <p:nvSpPr>
          <p:cNvPr id="18" name="Text 12"/>
          <p:cNvSpPr txBox="1"/>
          <p:nvPr/>
        </p:nvSpPr>
        <p:spPr>
          <a:xfrm>
            <a:off x="1417320" y="3977640"/>
            <a:ext cx="6126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Sujetos públicos, entidades que comprometen fondos públicos y personas que ofertan o contratan con la Administración.</a:t>
            </a:r>
            <a:endParaRPr lang="en-US" sz="1450" dirty="0"/>
          </a:p>
        </p:txBody>
      </p:sp>
      <p:sp>
        <p:nvSpPr>
          <p:cNvPr id="19" name="Shape 13"/>
          <p:cNvSpPr/>
          <p:nvPr/>
        </p:nvSpPr>
        <p:spPr>
          <a:xfrm>
            <a:off x="548640" y="4846320"/>
            <a:ext cx="7040880" cy="1234440"/>
          </a:xfrm>
          <a:prstGeom prst="roundRect">
            <a:avLst>
              <a:gd name="adj" fmla="val 8889"/>
            </a:avLst>
          </a:prstGeom>
          <a:solidFill>
            <a:srgbClr val="F7EFD2"/>
          </a:solidFill>
          <a:ln w="12700">
            <a:solidFill>
              <a:srgbClr val="F7EFD2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777240" y="5138928"/>
            <a:ext cx="640080" cy="640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661" y="5305349"/>
            <a:ext cx="307238" cy="30723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00200" y="4846320"/>
            <a:ext cx="5852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didáctica: </a:t>
            </a:r>
            <a:r>
              <a:rPr lang="en-US" sz="15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escoger el método, confirme si el caso está dentro del ámbito de la LCP o si opera una exclusión o régimen especial.</a:t>
            </a:r>
            <a:endParaRPr lang="en-US" sz="1500" dirty="0"/>
          </a:p>
        </p:txBody>
      </p:sp>
      <p:pic>
        <p:nvPicPr>
          <p:cNvPr id="23" name="Image 5" descr="/home/claude/img/platfor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8120" y="2295797"/>
            <a:ext cx="3931920" cy="308936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Principios y valores de la compra pública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proyectan en todo el ciclo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F1F3D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22960" y="1920240"/>
            <a:ext cx="731520" cy="73152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55" y="2110435"/>
            <a:ext cx="351130" cy="35113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737360" y="19202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Transparencia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22960" y="27889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Actos accesibles e información cierta, oportuna y clara.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4297680" y="164592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72000" y="1920240"/>
            <a:ext cx="731520" cy="7315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195" y="2110435"/>
            <a:ext cx="351130" cy="35113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486400" y="19202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Igualdad</a:t>
            </a:r>
            <a:endParaRPr lang="en-US" sz="1700" dirty="0"/>
          </a:p>
        </p:txBody>
      </p:sp>
      <p:sp>
        <p:nvSpPr>
          <p:cNvPr id="16" name="Text 11"/>
          <p:cNvSpPr txBox="1"/>
          <p:nvPr/>
        </p:nvSpPr>
        <p:spPr>
          <a:xfrm>
            <a:off x="4572000" y="27889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Trato igualitario a oferentes.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8046720" y="164592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F1F3D">
                <a:alpha val="1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321040" y="1920240"/>
            <a:ext cx="731520" cy="73152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1235" y="2110435"/>
            <a:ext cx="351130" cy="35113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235440" y="19202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Libre competencia</a:t>
            </a:r>
            <a:endParaRPr lang="en-US" sz="1700" dirty="0"/>
          </a:p>
        </p:txBody>
      </p:sp>
      <p:sp>
        <p:nvSpPr>
          <p:cNvPr id="21" name="Text 15"/>
          <p:cNvSpPr txBox="1"/>
          <p:nvPr/>
        </p:nvSpPr>
        <p:spPr>
          <a:xfrm>
            <a:off x="8321040" y="27889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 amplia sin restricciones injustificadas.</a:t>
            </a:r>
            <a:endParaRPr lang="en-US" sz="1400" dirty="0"/>
          </a:p>
        </p:txBody>
      </p:sp>
      <p:sp>
        <p:nvSpPr>
          <p:cNvPr id="22" name="Shape 16"/>
          <p:cNvSpPr/>
          <p:nvPr/>
        </p:nvSpPr>
        <p:spPr>
          <a:xfrm>
            <a:off x="548640" y="393192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822960" y="4206240"/>
            <a:ext cx="731520" cy="7315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155" y="4396435"/>
            <a:ext cx="351130" cy="35113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1737360" y="42062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Racionalidad del gasto</a:t>
            </a:r>
            <a:endParaRPr lang="en-US" sz="1700" dirty="0"/>
          </a:p>
        </p:txBody>
      </p:sp>
      <p:sp>
        <p:nvSpPr>
          <p:cNvPr id="26" name="Text 19"/>
          <p:cNvSpPr txBox="1"/>
          <p:nvPr/>
        </p:nvSpPr>
        <p:spPr>
          <a:xfrm>
            <a:off x="822960" y="50749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eficiente de recursos públicos.</a:t>
            </a:r>
            <a:endParaRPr lang="en-US" sz="1400" dirty="0"/>
          </a:p>
        </p:txBody>
      </p:sp>
      <p:sp>
        <p:nvSpPr>
          <p:cNvPr id="27" name="Shape 20"/>
          <p:cNvSpPr/>
          <p:nvPr/>
        </p:nvSpPr>
        <p:spPr>
          <a:xfrm>
            <a:off x="4297680" y="393192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F1F3D">
                <a:alpha val="1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4572000" y="4206240"/>
            <a:ext cx="731520" cy="73152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195" y="4396435"/>
            <a:ext cx="351130" cy="351130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5486400" y="42062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Equilibrio económico</a:t>
            </a:r>
            <a:endParaRPr lang="en-US" sz="1700" dirty="0"/>
          </a:p>
        </p:txBody>
      </p:sp>
      <p:sp>
        <p:nvSpPr>
          <p:cNvPr id="31" name="Text 23"/>
          <p:cNvSpPr txBox="1"/>
          <p:nvPr/>
        </p:nvSpPr>
        <p:spPr>
          <a:xfrm>
            <a:off x="4572000" y="50749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Distribución jurídica de riesgos y prestaciones.</a:t>
            </a:r>
            <a:endParaRPr lang="en-US" sz="1400" dirty="0"/>
          </a:p>
        </p:txBody>
      </p:sp>
      <p:sp>
        <p:nvSpPr>
          <p:cNvPr id="32" name="Shape 24"/>
          <p:cNvSpPr/>
          <p:nvPr/>
        </p:nvSpPr>
        <p:spPr>
          <a:xfrm>
            <a:off x="8046720" y="393192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33" name="Shape 25"/>
          <p:cNvSpPr/>
          <p:nvPr/>
        </p:nvSpPr>
        <p:spPr>
          <a:xfrm>
            <a:off x="8321040" y="4206240"/>
            <a:ext cx="731520" cy="7315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3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11235" y="4396435"/>
            <a:ext cx="351130" cy="351130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9235440" y="42062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Sostenibilidad</a:t>
            </a:r>
            <a:endParaRPr lang="en-US" sz="1700" dirty="0"/>
          </a:p>
        </p:txBody>
      </p:sp>
      <p:sp>
        <p:nvSpPr>
          <p:cNvPr id="36" name="Text 27"/>
          <p:cNvSpPr txBox="1"/>
          <p:nvPr/>
        </p:nvSpPr>
        <p:spPr>
          <a:xfrm>
            <a:off x="8321040" y="50749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Criterios sociales y ambientales cuando sea posible.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071116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8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305556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ciclo de la compra pública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101084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9D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fases para ordenar la decisión contractual</a:t>
            </a:r>
            <a:endParaRPr lang="en-US" sz="1800" dirty="0"/>
          </a:p>
        </p:txBody>
      </p:sp>
      <p:pic>
        <p:nvPicPr>
          <p:cNvPr id="5" name="Image 0" descr="/home/claude/img/cy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325880"/>
            <a:ext cx="4754880" cy="4206240"/>
          </a:xfrm>
          <a:prstGeom prst="rect">
            <a:avLst/>
          </a:prstGeom>
        </p:spPr>
      </p:pic>
      <p:pic>
        <p:nvPicPr>
          <p:cNvPr id="6" name="Image 1" descr="/home/claude/img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989320"/>
            <a:ext cx="822960" cy="595937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Cinco fases del ciclo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compra pública no inicia con la adjudicación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1531620" y="2720340"/>
            <a:ext cx="8961120" cy="0"/>
          </a:xfrm>
          <a:prstGeom prst="line">
            <a:avLst/>
          </a:prstGeom>
          <a:noFill/>
          <a:ln w="38100">
            <a:solidFill>
              <a:srgbClr val="C5CFD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68680" y="2057400"/>
            <a:ext cx="1325880" cy="132588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3409" y="2402129"/>
            <a:ext cx="636422" cy="636422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1810512" y="1984248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F1F3D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1810512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502920" y="356616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Planificación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3108960" y="2057400"/>
            <a:ext cx="1325880" cy="13258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89" y="2402129"/>
            <a:ext cx="636422" cy="636422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4050792" y="1984248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9A227"/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4050792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2743200" y="356616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Selección</a:t>
            </a:r>
            <a:endParaRPr lang="en-US" sz="1700" dirty="0"/>
          </a:p>
        </p:txBody>
      </p:sp>
      <p:sp>
        <p:nvSpPr>
          <p:cNvPr id="18" name="Shape 13"/>
          <p:cNvSpPr/>
          <p:nvPr/>
        </p:nvSpPr>
        <p:spPr>
          <a:xfrm>
            <a:off x="5349240" y="2057400"/>
            <a:ext cx="1325880" cy="132588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3969" y="2402129"/>
            <a:ext cx="636422" cy="636422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6291072" y="1984248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F1F3D"/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6291072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983480" y="356616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Contratación</a:t>
            </a:r>
            <a:endParaRPr lang="en-US" sz="1700" dirty="0"/>
          </a:p>
        </p:txBody>
      </p:sp>
      <p:sp>
        <p:nvSpPr>
          <p:cNvPr id="23" name="Shape 17"/>
          <p:cNvSpPr/>
          <p:nvPr/>
        </p:nvSpPr>
        <p:spPr>
          <a:xfrm>
            <a:off x="7589520" y="2057400"/>
            <a:ext cx="1325880" cy="13258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249" y="2402129"/>
            <a:ext cx="636422" cy="636422"/>
          </a:xfrm>
          <a:prstGeom prst="rect">
            <a:avLst/>
          </a:prstGeom>
        </p:spPr>
      </p:pic>
      <p:sp>
        <p:nvSpPr>
          <p:cNvPr id="25" name="Shape 18"/>
          <p:cNvSpPr/>
          <p:nvPr/>
        </p:nvSpPr>
        <p:spPr>
          <a:xfrm>
            <a:off x="8531352" y="1984248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9A227"/>
            </a:solidFill>
            <a:prstDash val="solid"/>
          </a:ln>
        </p:spPr>
      </p:sp>
      <p:sp>
        <p:nvSpPr>
          <p:cNvPr id="26" name="Text 19"/>
          <p:cNvSpPr txBox="1"/>
          <p:nvPr/>
        </p:nvSpPr>
        <p:spPr>
          <a:xfrm>
            <a:off x="8531352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7223760" y="356616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Seguimiento</a:t>
            </a:r>
            <a:endParaRPr lang="en-US" sz="1700" dirty="0"/>
          </a:p>
        </p:txBody>
      </p:sp>
      <p:sp>
        <p:nvSpPr>
          <p:cNvPr id="28" name="Shape 21"/>
          <p:cNvSpPr/>
          <p:nvPr/>
        </p:nvSpPr>
        <p:spPr>
          <a:xfrm>
            <a:off x="9829800" y="2057400"/>
            <a:ext cx="1325880" cy="132588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4529" y="2402129"/>
            <a:ext cx="636422" cy="636422"/>
          </a:xfrm>
          <a:prstGeom prst="rect">
            <a:avLst/>
          </a:prstGeom>
        </p:spPr>
      </p:pic>
      <p:sp>
        <p:nvSpPr>
          <p:cNvPr id="30" name="Shape 22"/>
          <p:cNvSpPr/>
          <p:nvPr/>
        </p:nvSpPr>
        <p:spPr>
          <a:xfrm>
            <a:off x="10771632" y="1984248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F1F3D"/>
            </a:solidFill>
            <a:prstDash val="solid"/>
          </a:ln>
        </p:spPr>
      </p:sp>
      <p:sp>
        <p:nvSpPr>
          <p:cNvPr id="31" name="Text 23"/>
          <p:cNvSpPr txBox="1"/>
          <p:nvPr/>
        </p:nvSpPr>
        <p:spPr>
          <a:xfrm>
            <a:off x="10771632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2" name="Text 24"/>
          <p:cNvSpPr txBox="1"/>
          <p:nvPr/>
        </p:nvSpPr>
        <p:spPr>
          <a:xfrm>
            <a:off x="9464040" y="356616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Liquidación</a:t>
            </a:r>
            <a:endParaRPr lang="en-US" sz="1700" dirty="0"/>
          </a:p>
        </p:txBody>
      </p:sp>
      <p:sp>
        <p:nvSpPr>
          <p:cNvPr id="33" name="Shape 25"/>
          <p:cNvSpPr/>
          <p:nvPr/>
        </p:nvSpPr>
        <p:spPr>
          <a:xfrm>
            <a:off x="868680" y="4572000"/>
            <a:ext cx="10424160" cy="1371600"/>
          </a:xfrm>
          <a:prstGeom prst="roundRect">
            <a:avLst>
              <a:gd name="adj" fmla="val 80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1143000" y="4910328"/>
            <a:ext cx="694944" cy="694944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3685" y="5091013"/>
            <a:ext cx="333573" cy="333573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2103120" y="4572000"/>
            <a:ext cx="8961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cada fase se producen decisiones y documentos controlables: necesidad, especificaciones, criterios, adjudicación, contrato, administración y cierre.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Planificación y preparación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calidad del proceso depende de la necesidad bien definida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pic>
        <p:nvPicPr>
          <p:cNvPr id="7" name="Image 1" descr="/home/claude/img/plann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1934308"/>
            <a:ext cx="4206240" cy="3720905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937760" y="1645920"/>
            <a:ext cx="438912" cy="438912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4937760" y="16459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5577840" y="160020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unidad solicitante determina la necesidad y realiza actos preparatorios.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4937760" y="2514600"/>
            <a:ext cx="438912" cy="438912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937760" y="25146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5577840" y="246888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especificaciones técnicas, disponibilidad, cobertura, sondeo de mercado y propuesta de administrador.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4937760" y="3383280"/>
            <a:ext cx="438912" cy="438912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4937760" y="33832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5577840" y="333756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debe direccionar ni limitar injustificadamente la competencia.</a:t>
            </a:r>
            <a:endParaRPr lang="en-US" sz="1550" dirty="0"/>
          </a:p>
        </p:txBody>
      </p:sp>
      <p:sp>
        <p:nvSpPr>
          <p:cNvPr id="17" name="Shape 13"/>
          <p:cNvSpPr/>
          <p:nvPr/>
        </p:nvSpPr>
        <p:spPr>
          <a:xfrm>
            <a:off x="4937760" y="4343400"/>
            <a:ext cx="3200400" cy="1737360"/>
          </a:xfrm>
          <a:prstGeom prst="roundRect">
            <a:avLst>
              <a:gd name="adj" fmla="val 6316"/>
            </a:avLst>
          </a:prstGeom>
          <a:solidFill>
            <a:srgbClr val="FBE9E4"/>
          </a:solidFill>
          <a:ln w="12700">
            <a:solidFill>
              <a:srgbClr val="FBE9E4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138928" y="4526280"/>
            <a:ext cx="502920" cy="502920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9687" y="4657039"/>
            <a:ext cx="241402" cy="24140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5760720" y="452628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55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Riesgo típico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5166360" y="5138928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Comprar sin necesidad clara o con especificaciones cerradas.</a:t>
            </a:r>
            <a:endParaRPr lang="en-US" sz="1350" dirty="0"/>
          </a:p>
        </p:txBody>
      </p:sp>
      <p:sp>
        <p:nvSpPr>
          <p:cNvPr id="22" name="Shape 17"/>
          <p:cNvSpPr/>
          <p:nvPr/>
        </p:nvSpPr>
        <p:spPr>
          <a:xfrm>
            <a:off x="8412480" y="4343400"/>
            <a:ext cx="3200400" cy="1737360"/>
          </a:xfrm>
          <a:prstGeom prst="roundRect">
            <a:avLst>
              <a:gd name="adj" fmla="val 6316"/>
            </a:avLst>
          </a:prstGeom>
          <a:solidFill>
            <a:srgbClr val="E3F2EE"/>
          </a:solidFill>
          <a:ln w="12700">
            <a:solidFill>
              <a:srgbClr val="E3F2EE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8613648" y="4526280"/>
            <a:ext cx="502920" cy="502920"/>
          </a:xfrm>
          <a:prstGeom prst="ellipse">
            <a:avLst/>
          </a:prstGeom>
          <a:solidFill>
            <a:srgbClr val="2F7D6D"/>
          </a:solidFill>
          <a:ln w="12700">
            <a:solidFill>
              <a:srgbClr val="2F7D6D"/>
            </a:solidFill>
            <a:prstDash val="solid"/>
          </a:ln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4407" y="4657039"/>
            <a:ext cx="241402" cy="24140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235440" y="452628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F7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Buenas prácticas</a:t>
            </a:r>
            <a:endParaRPr lang="en-US" sz="1600" dirty="0"/>
          </a:p>
        </p:txBody>
      </p:sp>
      <p:sp>
        <p:nvSpPr>
          <p:cNvPr id="26" name="Text 20"/>
          <p:cNvSpPr txBox="1"/>
          <p:nvPr/>
        </p:nvSpPr>
        <p:spPr>
          <a:xfrm>
            <a:off x="8641080" y="5138928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Sondeo de mercado y criterios objetivos desde el inicio.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Selección, contratación y ejecución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momentos que deben conectarse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3474720" cy="3429000"/>
          </a:xfrm>
          <a:prstGeom prst="roundRect">
            <a:avLst>
              <a:gd name="adj" fmla="val 32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810512"/>
            <a:ext cx="685800" cy="68580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268" y="1988820"/>
            <a:ext cx="329184" cy="32918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45920" y="1810512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Selección del contratista</a:t>
            </a:r>
            <a:endParaRPr lang="en-US" sz="1650" dirty="0"/>
          </a:p>
        </p:txBody>
      </p:sp>
      <p:sp>
        <p:nvSpPr>
          <p:cNvPr id="11" name="Text 7"/>
          <p:cNvSpPr txBox="1"/>
          <p:nvPr/>
        </p:nvSpPr>
        <p:spPr>
          <a:xfrm>
            <a:off x="822960" y="2697480"/>
            <a:ext cx="3017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Publicidad o invitación</a:t>
            </a:r>
            <a:endParaRPr lang="en-US" sz="145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de ofertas</a:t>
            </a:r>
            <a:endParaRPr lang="en-US" sz="145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Evaluación y recomendación</a:t>
            </a:r>
            <a:endParaRPr lang="en-US" sz="145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Adjudicación</a:t>
            </a:r>
            <a:endParaRPr lang="en-US" sz="14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224" y="3154680"/>
            <a:ext cx="237744" cy="237744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4343400" y="1600200"/>
            <a:ext cx="3474720" cy="3429000"/>
          </a:xfrm>
          <a:prstGeom prst="roundRect">
            <a:avLst>
              <a:gd name="adj" fmla="val 3200"/>
            </a:avLst>
          </a:prstGeom>
          <a:solidFill>
            <a:srgbClr val="F7EFD2"/>
          </a:solidFill>
          <a:ln w="12700">
            <a:solidFill>
              <a:srgbClr val="F7EFD2"/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4617720" y="1810512"/>
            <a:ext cx="685800" cy="6858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6028" y="1988820"/>
            <a:ext cx="329184" cy="32918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440680" y="1810512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Contratación</a:t>
            </a:r>
            <a:endParaRPr lang="en-US" sz="1650" dirty="0"/>
          </a:p>
        </p:txBody>
      </p:sp>
      <p:sp>
        <p:nvSpPr>
          <p:cNvPr id="17" name="Text 11"/>
          <p:cNvSpPr txBox="1"/>
          <p:nvPr/>
        </p:nvSpPr>
        <p:spPr>
          <a:xfrm>
            <a:off x="4617720" y="2697480"/>
            <a:ext cx="3017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 u orden de compra</a:t>
            </a:r>
            <a:endParaRPr lang="en-US" sz="145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Garantías, plazos y obligaciones</a:t>
            </a:r>
            <a:endParaRPr lang="en-US" sz="145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Formalización conforme a la adjudicación</a:t>
            </a:r>
            <a:endParaRPr lang="en-US" sz="145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984" y="3154680"/>
            <a:ext cx="237744" cy="237744"/>
          </a:xfrm>
          <a:prstGeom prst="rect">
            <a:avLst/>
          </a:prstGeom>
        </p:spPr>
      </p:pic>
      <p:sp>
        <p:nvSpPr>
          <p:cNvPr id="19" name="Shape 12"/>
          <p:cNvSpPr/>
          <p:nvPr/>
        </p:nvSpPr>
        <p:spPr>
          <a:xfrm>
            <a:off x="8138160" y="1600200"/>
            <a:ext cx="3474720" cy="3429000"/>
          </a:xfrm>
          <a:prstGeom prst="roundRect">
            <a:avLst>
              <a:gd name="adj" fmla="val 32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20" name="Shape 13"/>
          <p:cNvSpPr/>
          <p:nvPr/>
        </p:nvSpPr>
        <p:spPr>
          <a:xfrm>
            <a:off x="8412480" y="1810512"/>
            <a:ext cx="685800" cy="68580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0788" y="1988820"/>
            <a:ext cx="329184" cy="329184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9235440" y="1810512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Seguimiento</a:t>
            </a:r>
            <a:endParaRPr lang="en-US" sz="1650" dirty="0"/>
          </a:p>
        </p:txBody>
      </p:sp>
      <p:sp>
        <p:nvSpPr>
          <p:cNvPr id="23" name="Text 15"/>
          <p:cNvSpPr txBox="1"/>
          <p:nvPr/>
        </p:nvSpPr>
        <p:spPr>
          <a:xfrm>
            <a:off x="8412480" y="2697480"/>
            <a:ext cx="3017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Administración del contrato</a:t>
            </a:r>
            <a:endParaRPr lang="en-US" sz="145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Verificación de entregas</a:t>
            </a:r>
            <a:endParaRPr lang="en-US" sz="145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Informes, recepciones e incumplimientos</a:t>
            </a:r>
            <a:endParaRPr lang="en-US" sz="1450" dirty="0"/>
          </a:p>
        </p:txBody>
      </p:sp>
      <p:sp>
        <p:nvSpPr>
          <p:cNvPr id="24" name="Shape 16"/>
          <p:cNvSpPr/>
          <p:nvPr/>
        </p:nvSpPr>
        <p:spPr>
          <a:xfrm>
            <a:off x="548640" y="5257800"/>
            <a:ext cx="11064240" cy="868680"/>
          </a:xfrm>
          <a:prstGeom prst="roundRect">
            <a:avLst>
              <a:gd name="adj" fmla="val 12632"/>
            </a:avLst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25" name="Shape 17"/>
          <p:cNvSpPr/>
          <p:nvPr/>
        </p:nvSpPr>
        <p:spPr>
          <a:xfrm>
            <a:off x="777240" y="5394960"/>
            <a:ext cx="594360" cy="5943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774" y="5549494"/>
            <a:ext cx="285293" cy="285293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1600200" y="52578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9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Liquidación: </a:t>
            </a: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cierra el vínculo; confirma cumplimiento, saldos, garantías, recepciones y responsabilidades pendientes.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071116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8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305556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Organización institucional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101084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9D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DINAC, SINAC, UCP y actores del proceso</a:t>
            </a:r>
            <a:endParaRPr lang="en-US" sz="1800" dirty="0"/>
          </a:p>
        </p:txBody>
      </p:sp>
      <p:pic>
        <p:nvPicPr>
          <p:cNvPr id="5" name="Image 0" descr="/home/claude/img/te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794510"/>
            <a:ext cx="4754880" cy="3268980"/>
          </a:xfrm>
          <a:prstGeom prst="rect">
            <a:avLst/>
          </a:prstGeom>
        </p:spPr>
      </p:pic>
      <p:pic>
        <p:nvPicPr>
          <p:cNvPr id="6" name="Image 1" descr="/home/claude/img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989320"/>
            <a:ext cx="822960" cy="595937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Organización institucional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Nacional de Compras Públicas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48132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INSTITUCIONES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8130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ACTORES DEL PROCESO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810512"/>
            <a:ext cx="3474720" cy="1828800"/>
          </a:xfrm>
          <a:prstGeom prst="roundRect">
            <a:avLst>
              <a:gd name="adj" fmla="val 6000"/>
            </a:avLst>
          </a:prstGeom>
          <a:solidFill>
            <a:srgbClr val="DCE6F2"/>
          </a:solidFill>
          <a:ln w="12700">
            <a:solidFill>
              <a:srgbClr val="DCE6F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77240" y="2039112"/>
            <a:ext cx="640080" cy="64008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661" y="2205533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554480" y="203911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DINAC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777240" y="2770632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Organiza, regula, supervisa, emite lineamientos y administra COMPRASAL y RUPES.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4297680" y="1810512"/>
            <a:ext cx="3474720" cy="1828800"/>
          </a:xfrm>
          <a:prstGeom prst="roundRect">
            <a:avLst>
              <a:gd name="adj" fmla="val 6000"/>
            </a:avLst>
          </a:prstGeom>
          <a:solidFill>
            <a:srgbClr val="DCE6F2"/>
          </a:solidFill>
          <a:ln w="12700">
            <a:solidFill>
              <a:srgbClr val="DCE6F2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526280" y="2039112"/>
            <a:ext cx="640080" cy="64008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701" y="2205533"/>
            <a:ext cx="307238" cy="30723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303520" y="203911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SINAC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4526280" y="2770632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Marco institucional de coordinación del sistema nacional de compras públicas.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8046720" y="1810512"/>
            <a:ext cx="3474720" cy="1828800"/>
          </a:xfrm>
          <a:prstGeom prst="roundRect">
            <a:avLst>
              <a:gd name="adj" fmla="val 6000"/>
            </a:avLst>
          </a:prstGeom>
          <a:solidFill>
            <a:srgbClr val="DCE6F2"/>
          </a:solidFill>
          <a:ln w="12700">
            <a:solidFill>
              <a:srgbClr val="DCE6F2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8275320" y="2039112"/>
            <a:ext cx="640080" cy="64008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1741" y="2205533"/>
            <a:ext cx="307238" cy="307238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052560" y="203911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UCP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8275320" y="2770632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Gestiona los procesos de contratación y publica actuaciones en COMPRASAL.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548640" y="4142232"/>
            <a:ext cx="3474720" cy="1828800"/>
          </a:xfrm>
          <a:prstGeom prst="roundRect">
            <a:avLst>
              <a:gd name="adj" fmla="val 60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777240" y="4370832"/>
            <a:ext cx="640080" cy="640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661" y="4537253"/>
            <a:ext cx="307238" cy="307238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1554480" y="437083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Autoridad competente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77240" y="5102352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Aprueba documentos, adjudica o decide según la estructura institucional.</a:t>
            </a:r>
            <a:endParaRPr lang="en-US" sz="1350" dirty="0"/>
          </a:p>
        </p:txBody>
      </p:sp>
      <p:sp>
        <p:nvSpPr>
          <p:cNvPr id="29" name="Shape 22"/>
          <p:cNvSpPr/>
          <p:nvPr/>
        </p:nvSpPr>
        <p:spPr>
          <a:xfrm>
            <a:off x="4297680" y="4142232"/>
            <a:ext cx="3474720" cy="1828800"/>
          </a:xfrm>
          <a:prstGeom prst="roundRect">
            <a:avLst>
              <a:gd name="adj" fmla="val 60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4526280" y="4370832"/>
            <a:ext cx="640080" cy="640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2701" y="4537253"/>
            <a:ext cx="307238" cy="307238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5303520" y="437083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Solicitantes</a:t>
            </a:r>
            <a:endParaRPr lang="en-US" sz="1600" dirty="0"/>
          </a:p>
        </p:txBody>
      </p:sp>
      <p:sp>
        <p:nvSpPr>
          <p:cNvPr id="33" name="Text 25"/>
          <p:cNvSpPr txBox="1"/>
          <p:nvPr/>
        </p:nvSpPr>
        <p:spPr>
          <a:xfrm>
            <a:off x="4526280" y="5102352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Determinan necesidades y elaboran especificaciones técnicas.</a:t>
            </a:r>
            <a:endParaRPr lang="en-US" sz="1350" dirty="0"/>
          </a:p>
        </p:txBody>
      </p:sp>
      <p:sp>
        <p:nvSpPr>
          <p:cNvPr id="34" name="Shape 26"/>
          <p:cNvSpPr/>
          <p:nvPr/>
        </p:nvSpPr>
        <p:spPr>
          <a:xfrm>
            <a:off x="8046720" y="4142232"/>
            <a:ext cx="3474720" cy="1828800"/>
          </a:xfrm>
          <a:prstGeom prst="roundRect">
            <a:avLst>
              <a:gd name="adj" fmla="val 60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35" name="Shape 27"/>
          <p:cNvSpPr/>
          <p:nvPr/>
        </p:nvSpPr>
        <p:spPr>
          <a:xfrm>
            <a:off x="8275320" y="4370832"/>
            <a:ext cx="640080" cy="640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41741" y="4537253"/>
            <a:ext cx="307238" cy="307238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9052560" y="437083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Evaluadores y administradores</a:t>
            </a:r>
            <a:endParaRPr lang="en-US" sz="1600" dirty="0"/>
          </a:p>
        </p:txBody>
      </p:sp>
      <p:sp>
        <p:nvSpPr>
          <p:cNvPr id="38" name="Text 29"/>
          <p:cNvSpPr txBox="1"/>
          <p:nvPr/>
        </p:nvSpPr>
        <p:spPr>
          <a:xfrm>
            <a:off x="8275320" y="5102352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Evalúan ofertas y dan seguimiento al contrato u orden de compra.</a:t>
            </a:r>
            <a:endParaRPr lang="en-US" sz="13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Roles y responsabilidades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Preguntas para ubicar al actor correcto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7" name="Image 1" descr="/home/claude/img/te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1937385"/>
            <a:ext cx="4206240" cy="289179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846320" y="1572768"/>
            <a:ext cx="3337560" cy="621792"/>
          </a:xfrm>
          <a:prstGeom prst="roundRect">
            <a:avLst>
              <a:gd name="adj" fmla="val 17647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4983480" y="1572768"/>
            <a:ext cx="3154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define la necesidad?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608" y="1755648"/>
            <a:ext cx="256032" cy="256032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8641080" y="1572768"/>
            <a:ext cx="2971800" cy="621792"/>
          </a:xfrm>
          <a:prstGeom prst="roundRect">
            <a:avLst>
              <a:gd name="adj" fmla="val 17647"/>
            </a:avLst>
          </a:prstGeom>
          <a:solidFill>
            <a:srgbClr val="DCE6F2"/>
          </a:solidFill>
          <a:ln w="12700">
            <a:solidFill>
              <a:srgbClr val="DCE6F2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8778240" y="1572768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solicitante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4846320" y="2340864"/>
            <a:ext cx="3337560" cy="621792"/>
          </a:xfrm>
          <a:prstGeom prst="roundRect">
            <a:avLst>
              <a:gd name="adj" fmla="val 17647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4" name="Text 9"/>
          <p:cNvSpPr txBox="1"/>
          <p:nvPr/>
        </p:nvSpPr>
        <p:spPr>
          <a:xfrm>
            <a:off x="4983480" y="2340864"/>
            <a:ext cx="3154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gestiona el procedimiento?</a:t>
            </a:r>
            <a:endParaRPr lang="en-US" sz="14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608" y="2523744"/>
            <a:ext cx="256032" cy="256032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8641080" y="2340864"/>
            <a:ext cx="2971800" cy="621792"/>
          </a:xfrm>
          <a:prstGeom prst="roundRect">
            <a:avLst>
              <a:gd name="adj" fmla="val 17647"/>
            </a:avLst>
          </a:prstGeom>
          <a:solidFill>
            <a:srgbClr val="F7EFD2"/>
          </a:solidFill>
          <a:ln w="12700">
            <a:solidFill>
              <a:srgbClr val="F7EFD2"/>
            </a:solidFill>
            <a:prstDash val="solid"/>
          </a:ln>
        </p:spPr>
      </p:sp>
      <p:sp>
        <p:nvSpPr>
          <p:cNvPr id="17" name="Text 11"/>
          <p:cNvSpPr txBox="1"/>
          <p:nvPr/>
        </p:nvSpPr>
        <p:spPr>
          <a:xfrm>
            <a:off x="8778240" y="2340864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UCP</a:t>
            </a:r>
            <a:endParaRPr lang="en-US" sz="1400" dirty="0"/>
          </a:p>
        </p:txBody>
      </p:sp>
      <p:sp>
        <p:nvSpPr>
          <p:cNvPr id="18" name="Shape 12"/>
          <p:cNvSpPr/>
          <p:nvPr/>
        </p:nvSpPr>
        <p:spPr>
          <a:xfrm>
            <a:off x="4846320" y="3108960"/>
            <a:ext cx="3337560" cy="621792"/>
          </a:xfrm>
          <a:prstGeom prst="roundRect">
            <a:avLst>
              <a:gd name="adj" fmla="val 17647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9" name="Text 13"/>
          <p:cNvSpPr txBox="1"/>
          <p:nvPr/>
        </p:nvSpPr>
        <p:spPr>
          <a:xfrm>
            <a:off x="4983480" y="3108960"/>
            <a:ext cx="3154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evalúa ofertas o cotizaciones?</a:t>
            </a:r>
            <a:endParaRPr lang="en-US" sz="14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608" y="3291840"/>
            <a:ext cx="256032" cy="256032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8641080" y="3108960"/>
            <a:ext cx="2971800" cy="621792"/>
          </a:xfrm>
          <a:prstGeom prst="roundRect">
            <a:avLst>
              <a:gd name="adj" fmla="val 17647"/>
            </a:avLst>
          </a:prstGeom>
          <a:solidFill>
            <a:srgbClr val="DCE6F2"/>
          </a:solidFill>
          <a:ln w="12700">
            <a:solidFill>
              <a:srgbClr val="DCE6F2"/>
            </a:solidFill>
            <a:prstDash val="solid"/>
          </a:ln>
        </p:spPr>
      </p:sp>
      <p:sp>
        <p:nvSpPr>
          <p:cNvPr id="22" name="Text 15"/>
          <p:cNvSpPr txBox="1"/>
          <p:nvPr/>
        </p:nvSpPr>
        <p:spPr>
          <a:xfrm>
            <a:off x="8778240" y="3108960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o evaluadores técnicos</a:t>
            </a:r>
            <a:endParaRPr lang="en-US" sz="1400" dirty="0"/>
          </a:p>
        </p:txBody>
      </p:sp>
      <p:sp>
        <p:nvSpPr>
          <p:cNvPr id="23" name="Shape 16"/>
          <p:cNvSpPr/>
          <p:nvPr/>
        </p:nvSpPr>
        <p:spPr>
          <a:xfrm>
            <a:off x="4846320" y="3877056"/>
            <a:ext cx="3337560" cy="621792"/>
          </a:xfrm>
          <a:prstGeom prst="roundRect">
            <a:avLst>
              <a:gd name="adj" fmla="val 17647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24" name="Text 17"/>
          <p:cNvSpPr txBox="1"/>
          <p:nvPr/>
        </p:nvSpPr>
        <p:spPr>
          <a:xfrm>
            <a:off x="4983480" y="3877056"/>
            <a:ext cx="3154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decide adjudicar?</a:t>
            </a:r>
            <a:endParaRPr lang="en-US" sz="1400" dirty="0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608" y="4059936"/>
            <a:ext cx="256032" cy="256032"/>
          </a:xfrm>
          <a:prstGeom prst="rect">
            <a:avLst/>
          </a:prstGeom>
        </p:spPr>
      </p:pic>
      <p:sp>
        <p:nvSpPr>
          <p:cNvPr id="26" name="Shape 18"/>
          <p:cNvSpPr/>
          <p:nvPr/>
        </p:nvSpPr>
        <p:spPr>
          <a:xfrm>
            <a:off x="8641080" y="3877056"/>
            <a:ext cx="2971800" cy="621792"/>
          </a:xfrm>
          <a:prstGeom prst="roundRect">
            <a:avLst>
              <a:gd name="adj" fmla="val 17647"/>
            </a:avLst>
          </a:prstGeom>
          <a:solidFill>
            <a:srgbClr val="F7EFD2"/>
          </a:solidFill>
          <a:ln w="12700">
            <a:solidFill>
              <a:srgbClr val="F7EFD2"/>
            </a:solidFill>
            <a:prstDash val="solid"/>
          </a:ln>
        </p:spPr>
      </p:sp>
      <p:sp>
        <p:nvSpPr>
          <p:cNvPr id="27" name="Text 19"/>
          <p:cNvSpPr txBox="1"/>
          <p:nvPr/>
        </p:nvSpPr>
        <p:spPr>
          <a:xfrm>
            <a:off x="8778240" y="3877056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Autoridad competente</a:t>
            </a:r>
            <a:endParaRPr lang="en-US" sz="1400" dirty="0"/>
          </a:p>
        </p:txBody>
      </p:sp>
      <p:sp>
        <p:nvSpPr>
          <p:cNvPr id="28" name="Shape 20"/>
          <p:cNvSpPr/>
          <p:nvPr/>
        </p:nvSpPr>
        <p:spPr>
          <a:xfrm>
            <a:off x="4846320" y="4645152"/>
            <a:ext cx="3337560" cy="621792"/>
          </a:xfrm>
          <a:prstGeom prst="roundRect">
            <a:avLst>
              <a:gd name="adj" fmla="val 17647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29" name="Text 21"/>
          <p:cNvSpPr txBox="1"/>
          <p:nvPr/>
        </p:nvSpPr>
        <p:spPr>
          <a:xfrm>
            <a:off x="4983480" y="4645152"/>
            <a:ext cx="3154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verifica cumplimiento?</a:t>
            </a:r>
            <a:endParaRPr lang="en-US" sz="1400" dirty="0"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608" y="4828032"/>
            <a:ext cx="256032" cy="256032"/>
          </a:xfrm>
          <a:prstGeom prst="rect">
            <a:avLst/>
          </a:prstGeom>
        </p:spPr>
      </p:pic>
      <p:sp>
        <p:nvSpPr>
          <p:cNvPr id="31" name="Shape 22"/>
          <p:cNvSpPr/>
          <p:nvPr/>
        </p:nvSpPr>
        <p:spPr>
          <a:xfrm>
            <a:off x="8641080" y="4645152"/>
            <a:ext cx="2971800" cy="621792"/>
          </a:xfrm>
          <a:prstGeom prst="roundRect">
            <a:avLst>
              <a:gd name="adj" fmla="val 17647"/>
            </a:avLst>
          </a:prstGeom>
          <a:solidFill>
            <a:srgbClr val="DCE6F2"/>
          </a:solidFill>
          <a:ln w="12700">
            <a:solidFill>
              <a:srgbClr val="DCE6F2"/>
            </a:solidFill>
            <a:prstDash val="solid"/>
          </a:ln>
        </p:spPr>
      </p:sp>
      <p:sp>
        <p:nvSpPr>
          <p:cNvPr id="32" name="Text 23"/>
          <p:cNvSpPr txBox="1"/>
          <p:nvPr/>
        </p:nvSpPr>
        <p:spPr>
          <a:xfrm>
            <a:off x="8778240" y="4645152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Administrador del contrato u orden de compra</a:t>
            </a:r>
            <a:endParaRPr lang="en-US" sz="1400" dirty="0"/>
          </a:p>
        </p:txBody>
      </p:sp>
      <p:sp>
        <p:nvSpPr>
          <p:cNvPr id="33" name="Text 24"/>
          <p:cNvSpPr txBox="1"/>
          <p:nvPr/>
        </p:nvSpPr>
        <p:spPr>
          <a:xfrm>
            <a:off x="548640" y="55778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5B6B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responsabilidad jurídica se analiza por fase: quien define, gestiona, evalúa, decide o administra no cumple la misma función.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787652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8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022092"/>
            <a:ext cx="5852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Métodos y procedimientos de contratación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384548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9D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Selección jurídica del procedimiento aplicable</a:t>
            </a:r>
            <a:endParaRPr lang="en-US" sz="1800" dirty="0"/>
          </a:p>
        </p:txBody>
      </p:sp>
      <p:pic>
        <p:nvPicPr>
          <p:cNvPr id="5" name="Image 0" descr="/home/claude/img/choo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325880"/>
            <a:ext cx="4754880" cy="4206240"/>
          </a:xfrm>
          <a:prstGeom prst="rect">
            <a:avLst/>
          </a:prstGeom>
        </p:spPr>
      </p:pic>
      <p:pic>
        <p:nvPicPr>
          <p:cNvPr id="6" name="Image 1" descr="/home/claude/img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989320"/>
            <a:ext cx="822960" cy="595937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Métodos de contratación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Obras, bienes y servicios de no consultoría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338328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F1F3D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77240" y="1828800"/>
            <a:ext cx="640080" cy="64008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661" y="1995221"/>
            <a:ext cx="307238" cy="307238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2606040" y="1947672"/>
            <a:ext cx="1143000" cy="347472"/>
          </a:xfrm>
          <a:prstGeom prst="roundRect">
            <a:avLst>
              <a:gd name="adj" fmla="val 500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2606040" y="1947672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57860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Licitación competitiva</a:t>
            </a:r>
            <a:endParaRPr lang="en-US" sz="1650" dirty="0"/>
          </a:p>
        </p:txBody>
      </p:sp>
      <p:sp>
        <p:nvSpPr>
          <p:cNvPr id="13" name="Text 9"/>
          <p:cNvSpPr txBox="1"/>
          <p:nvPr/>
        </p:nvSpPr>
        <p:spPr>
          <a:xfrm>
            <a:off x="777240" y="294436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 para promover competencia abierta y selección objetiva.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4160520" y="1600200"/>
            <a:ext cx="338328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F1F3D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389120" y="1828800"/>
            <a:ext cx="640080" cy="640080"/>
          </a:xfrm>
          <a:prstGeom prst="ellipse">
            <a:avLst/>
          </a:prstGeom>
          <a:solidFill>
            <a:srgbClr val="DCE6F2"/>
          </a:solidFill>
          <a:ln w="12700">
            <a:solidFill>
              <a:srgbClr val="DCE6F2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5541" y="1995221"/>
            <a:ext cx="307238" cy="30723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6217920" y="1947672"/>
            <a:ext cx="1143000" cy="347472"/>
          </a:xfrm>
          <a:prstGeom prst="roundRect">
            <a:avLst>
              <a:gd name="adj" fmla="val 500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217920" y="1947672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Ágil</a:t>
            </a:r>
            <a:endParaRPr lang="en-US" sz="1100" dirty="0"/>
          </a:p>
        </p:txBody>
      </p:sp>
      <p:sp>
        <p:nvSpPr>
          <p:cNvPr id="19" name="Text 14"/>
          <p:cNvSpPr txBox="1"/>
          <p:nvPr/>
        </p:nvSpPr>
        <p:spPr>
          <a:xfrm>
            <a:off x="4389120" y="257860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Comparación de precios</a:t>
            </a:r>
            <a:endParaRPr lang="en-US" sz="1650" dirty="0"/>
          </a:p>
        </p:txBody>
      </p:sp>
      <p:sp>
        <p:nvSpPr>
          <p:cNvPr id="20" name="Text 15"/>
          <p:cNvSpPr txBox="1"/>
          <p:nvPr/>
        </p:nvSpPr>
        <p:spPr>
          <a:xfrm>
            <a:off x="4389120" y="294436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 ágil y competitivo basado en cotizaciones.</a:t>
            </a:r>
            <a:endParaRPr lang="en-US" sz="1350" dirty="0"/>
          </a:p>
        </p:txBody>
      </p:sp>
      <p:sp>
        <p:nvSpPr>
          <p:cNvPr id="21" name="Shape 16"/>
          <p:cNvSpPr/>
          <p:nvPr/>
        </p:nvSpPr>
        <p:spPr>
          <a:xfrm>
            <a:off x="548640" y="3886200"/>
            <a:ext cx="338328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F1F3D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77240" y="4114800"/>
            <a:ext cx="640080" cy="640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661" y="4281221"/>
            <a:ext cx="307238" cy="307238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2606040" y="4233672"/>
            <a:ext cx="1143000" cy="347472"/>
          </a:xfrm>
          <a:prstGeom prst="roundRect">
            <a:avLst>
              <a:gd name="adj" fmla="val 50000"/>
            </a:avLst>
          </a:prstGeom>
          <a:solidFill>
            <a:srgbClr val="F7EFD2"/>
          </a:solidFill>
          <a:ln w="12700">
            <a:solidFill>
              <a:srgbClr val="F7EFD2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2606040" y="4233672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Excepción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" y="486460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Contratación directa</a:t>
            </a:r>
            <a:endParaRPr lang="en-US" sz="1650" dirty="0"/>
          </a:p>
        </p:txBody>
      </p:sp>
      <p:sp>
        <p:nvSpPr>
          <p:cNvPr id="27" name="Text 21"/>
          <p:cNvSpPr txBox="1"/>
          <p:nvPr/>
        </p:nvSpPr>
        <p:spPr>
          <a:xfrm>
            <a:off x="777240" y="523036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Particular y excepcional; depende de causal legal.</a:t>
            </a:r>
            <a:endParaRPr lang="en-US" sz="1350" dirty="0"/>
          </a:p>
        </p:txBody>
      </p:sp>
      <p:sp>
        <p:nvSpPr>
          <p:cNvPr id="28" name="Shape 22"/>
          <p:cNvSpPr/>
          <p:nvPr/>
        </p:nvSpPr>
        <p:spPr>
          <a:xfrm>
            <a:off x="4160520" y="3886200"/>
            <a:ext cx="338328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F1F3D">
                <a:alpha val="1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4389120" y="4114800"/>
            <a:ext cx="640080" cy="640080"/>
          </a:xfrm>
          <a:prstGeom prst="ellipse">
            <a:avLst/>
          </a:prstGeom>
          <a:solidFill>
            <a:srgbClr val="DCE6F2"/>
          </a:solidFill>
          <a:ln w="12700">
            <a:solidFill>
              <a:srgbClr val="DCE6F2"/>
            </a:solidFill>
            <a:prstDash val="solid"/>
          </a:ln>
        </p:spPr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5541" y="4281221"/>
            <a:ext cx="307238" cy="307238"/>
          </a:xfrm>
          <a:prstGeom prst="rect">
            <a:avLst/>
          </a:prstGeom>
        </p:spPr>
      </p:pic>
      <p:sp>
        <p:nvSpPr>
          <p:cNvPr id="31" name="Shape 24"/>
          <p:cNvSpPr/>
          <p:nvPr/>
        </p:nvSpPr>
        <p:spPr>
          <a:xfrm>
            <a:off x="6217920" y="4233672"/>
            <a:ext cx="1143000" cy="347472"/>
          </a:xfrm>
          <a:prstGeom prst="roundRect">
            <a:avLst>
              <a:gd name="adj" fmla="val 500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32" name="Text 25"/>
          <p:cNvSpPr txBox="1"/>
          <p:nvPr/>
        </p:nvSpPr>
        <p:spPr>
          <a:xfrm>
            <a:off x="6217920" y="4233672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Menor monto</a:t>
            </a:r>
            <a:endParaRPr lang="en-US" sz="1100" dirty="0"/>
          </a:p>
        </p:txBody>
      </p:sp>
      <p:sp>
        <p:nvSpPr>
          <p:cNvPr id="33" name="Text 26"/>
          <p:cNvSpPr txBox="1"/>
          <p:nvPr/>
        </p:nvSpPr>
        <p:spPr>
          <a:xfrm>
            <a:off x="4389120" y="486460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Baja cuantía</a:t>
            </a:r>
            <a:endParaRPr lang="en-US" sz="1650" dirty="0"/>
          </a:p>
        </p:txBody>
      </p:sp>
      <p:sp>
        <p:nvSpPr>
          <p:cNvPr id="34" name="Text 27"/>
          <p:cNvSpPr txBox="1"/>
          <p:nvPr/>
        </p:nvSpPr>
        <p:spPr>
          <a:xfrm>
            <a:off x="4389120" y="523036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Necesidades imprevistas, emergentes o menores recurrentes dentro del monto habilitado.</a:t>
            </a:r>
            <a:endParaRPr lang="en-US" sz="1350" dirty="0"/>
          </a:p>
        </p:txBody>
      </p:sp>
      <p:pic>
        <p:nvPicPr>
          <p:cNvPr id="35" name="Image 5" descr="/home/claude/img/platfor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3840" y="2250077"/>
            <a:ext cx="3931920" cy="308936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Servicios de consultoría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Métodos específicos para prestaciones intelectuales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6309360" cy="685800"/>
          </a:xfrm>
          <a:prstGeom prst="roundRect">
            <a:avLst>
              <a:gd name="adj" fmla="val 160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13232" y="1719072"/>
            <a:ext cx="457200" cy="45720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17190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Selección basada en calidad y costo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48640" y="2450592"/>
            <a:ext cx="630936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13232" y="2569464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13232" y="25694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1371600" y="2450592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Selección basada en la calidad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48640" y="3300984"/>
            <a:ext cx="6309360" cy="685800"/>
          </a:xfrm>
          <a:prstGeom prst="roundRect">
            <a:avLst>
              <a:gd name="adj" fmla="val 160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13232" y="3419856"/>
            <a:ext cx="457200" cy="45720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13232" y="34198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371600" y="3300984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Selección basada en precio fijo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48640" y="4151376"/>
            <a:ext cx="630936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13232" y="4270248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713232" y="4270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4151376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Selección al menor costo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48640" y="5001768"/>
            <a:ext cx="6309360" cy="685800"/>
          </a:xfrm>
          <a:prstGeom prst="roundRect">
            <a:avLst>
              <a:gd name="adj" fmla="val 16000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13232" y="5120640"/>
            <a:ext cx="457200" cy="45720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13232" y="5120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1371600" y="5001768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Selección basada en calificaciones de consultores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7315200" y="1600200"/>
            <a:ext cx="4297680" cy="4114800"/>
          </a:xfrm>
          <a:prstGeom prst="roundRect">
            <a:avLst>
              <a:gd name="adj" fmla="val 2667"/>
            </a:avLst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8869680" y="1920240"/>
            <a:ext cx="1188720" cy="11887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2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8747" y="2229307"/>
            <a:ext cx="570586" cy="570586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7589520" y="32918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9D4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Criterio central</a:t>
            </a:r>
            <a:endParaRPr lang="en-US" sz="2000" dirty="0"/>
          </a:p>
        </p:txBody>
      </p:sp>
      <p:sp>
        <p:nvSpPr>
          <p:cNvPr id="31" name="Text 27"/>
          <p:cNvSpPr txBox="1"/>
          <p:nvPr/>
        </p:nvSpPr>
        <p:spPr>
          <a:xfrm>
            <a:off x="7680960" y="38404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predominan prestaciones de carácter intelectual, la evaluación no puede reducirse siempre al precio.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Método de contratación vs. contrato resultante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son lo mismo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4937760" cy="3017520"/>
          </a:xfrm>
          <a:prstGeom prst="roundRect">
            <a:avLst>
              <a:gd name="adj" fmla="val 3636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828800"/>
            <a:ext cx="777240" cy="77724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042" y="2030882"/>
            <a:ext cx="373075" cy="37307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783080" y="182880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Método de contratación</a:t>
            </a:r>
            <a:endParaRPr lang="en-US" sz="20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283464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Procedimiento para seleccionar al contratista.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868680" y="3520440"/>
            <a:ext cx="4389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Ej.: </a:t>
            </a:r>
            <a:r>
              <a:rPr lang="en-US" sz="14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licitación competitiva, comparación de precios, contratación directa.</a:t>
            </a:r>
            <a:endParaRPr lang="en-US" sz="14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2432" y="2880360"/>
            <a:ext cx="685800" cy="68580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6675120" y="1600200"/>
            <a:ext cx="4937760" cy="3017520"/>
          </a:xfrm>
          <a:prstGeom prst="roundRect">
            <a:avLst>
              <a:gd name="adj" fmla="val 3636"/>
            </a:avLst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949440" y="1828800"/>
            <a:ext cx="777240" cy="7772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1522" y="2030882"/>
            <a:ext cx="373075" cy="373075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909560" y="182880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Contrato resultante</a:t>
            </a:r>
            <a:endParaRPr lang="en-US" sz="2000" dirty="0"/>
          </a:p>
        </p:txBody>
      </p:sp>
      <p:sp>
        <p:nvSpPr>
          <p:cNvPr id="18" name="Text 12"/>
          <p:cNvSpPr txBox="1"/>
          <p:nvPr/>
        </p:nvSpPr>
        <p:spPr>
          <a:xfrm>
            <a:off x="6995160" y="283464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Instrumento que formaliza la relación jurídica.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6995160" y="3520440"/>
            <a:ext cx="4389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E9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Ej.: </a:t>
            </a:r>
            <a:r>
              <a:rPr lang="en-US" sz="1400" dirty="0">
                <a:solidFill>
                  <a:srgbClr val="D6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precio fijo, basado en tiempo, acuerdo general, concesión o arrendamiento.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548640" y="489204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FBE9E4"/>
          </a:solidFill>
          <a:ln w="12700">
            <a:solidFill>
              <a:srgbClr val="FBE9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777240" y="5166360"/>
            <a:ext cx="640080" cy="640080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661" y="5332781"/>
            <a:ext cx="307238" cy="307238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645920" y="4892040"/>
            <a:ext cx="9784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frecuente: </a:t>
            </a:r>
            <a:r>
              <a:rPr lang="en-US" sz="16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llamar “contrato” al procedimiento, o escoger el procedimiento por el nombre del contrato y no por la necesidad pública.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F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Ejercicio práctico de cierre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Clasificar la necesidad y justificar el método</a:t>
            </a:r>
            <a:endParaRPr lang="en-US" sz="1500" dirty="0"/>
          </a:p>
        </p:txBody>
      </p:sp>
      <p:pic>
        <p:nvPicPr>
          <p:cNvPr id="4" name="Image 0" descr="/home/claude/img/ma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2528" y="429768"/>
            <a:ext cx="658368" cy="4721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Administrativo contemporáneo aplicado a la contratación pública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183112" y="6419088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pic>
        <p:nvPicPr>
          <p:cNvPr id="7" name="Image 1" descr="/home/claude/img/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2085975"/>
            <a:ext cx="3566160" cy="341757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160520" y="1554480"/>
            <a:ext cx="7452360" cy="1783080"/>
          </a:xfrm>
          <a:prstGeom prst="roundRect">
            <a:avLst>
              <a:gd name="adj" fmla="val 6154"/>
            </a:avLst>
          </a:prstGeom>
          <a:solidFill>
            <a:srgbClr val="F7EFD2"/>
          </a:solidFill>
          <a:ln w="12700">
            <a:solidFill>
              <a:srgbClr val="F7EFD2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4434840" y="16916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F6E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BREVE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4434840" y="2011680"/>
            <a:ext cx="6949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institución necesita contratar el diseño y supervisión de una obra de remodelación. El producto exige experiencia técnica especializada y evaluación de metodología, equipo profesional y costo.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4160520" y="3611880"/>
            <a:ext cx="3657600" cy="1051560"/>
          </a:xfrm>
          <a:prstGeom prst="roundRect">
            <a:avLst>
              <a:gd name="adj" fmla="val 10435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343400" y="3886200"/>
            <a:ext cx="502920" cy="50292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4343400" y="3886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5029200" y="361188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 obra, bien, servicio de no consultoría o consultoría?</a:t>
            </a:r>
            <a:endParaRPr lang="en-US" sz="1450" dirty="0"/>
          </a:p>
        </p:txBody>
      </p:sp>
      <p:sp>
        <p:nvSpPr>
          <p:cNvPr id="15" name="Shape 11"/>
          <p:cNvSpPr/>
          <p:nvPr/>
        </p:nvSpPr>
        <p:spPr>
          <a:xfrm>
            <a:off x="7955280" y="3611880"/>
            <a:ext cx="3657600" cy="1051560"/>
          </a:xfrm>
          <a:prstGeom prst="roundRect">
            <a:avLst>
              <a:gd name="adj" fmla="val 10435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138160" y="3886200"/>
            <a:ext cx="502920" cy="50292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138160" y="3886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8823960" y="361188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actores intervienen en la preparación?</a:t>
            </a:r>
            <a:endParaRPr lang="en-US" sz="1450" dirty="0"/>
          </a:p>
        </p:txBody>
      </p:sp>
      <p:sp>
        <p:nvSpPr>
          <p:cNvPr id="19" name="Shape 15"/>
          <p:cNvSpPr/>
          <p:nvPr/>
        </p:nvSpPr>
        <p:spPr>
          <a:xfrm>
            <a:off x="4160520" y="4846320"/>
            <a:ext cx="3657600" cy="1051560"/>
          </a:xfrm>
          <a:prstGeom prst="roundRect">
            <a:avLst>
              <a:gd name="adj" fmla="val 10435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4343400" y="5120640"/>
            <a:ext cx="502920" cy="50292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4343400" y="5120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5029200" y="484632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método sería jurídicamente razonable?</a:t>
            </a:r>
            <a:endParaRPr lang="en-US" sz="1450" dirty="0"/>
          </a:p>
        </p:txBody>
      </p:sp>
      <p:sp>
        <p:nvSpPr>
          <p:cNvPr id="23" name="Shape 19"/>
          <p:cNvSpPr/>
          <p:nvPr/>
        </p:nvSpPr>
        <p:spPr>
          <a:xfrm>
            <a:off x="7955280" y="4846320"/>
            <a:ext cx="3657600" cy="1051560"/>
          </a:xfrm>
          <a:prstGeom prst="roundRect">
            <a:avLst>
              <a:gd name="adj" fmla="val 10435"/>
            </a:avLst>
          </a:prstGeom>
          <a:solidFill>
            <a:srgbClr val="F1F4F9"/>
          </a:solidFill>
          <a:ln w="12700">
            <a:solidFill>
              <a:srgbClr val="F1F4F9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8138160" y="5120640"/>
            <a:ext cx="502920" cy="502920"/>
          </a:xfrm>
          <a:prstGeom prst="ellipse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25" name="Text 21"/>
          <p:cNvSpPr txBox="1"/>
          <p:nvPr/>
        </p:nvSpPr>
        <p:spPr>
          <a:xfrm>
            <a:off x="8138160" y="5120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2"/>
          <p:cNvSpPr txBox="1"/>
          <p:nvPr/>
        </p:nvSpPr>
        <p:spPr>
          <a:xfrm>
            <a:off x="8823960" y="484632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documentos deben motivar la decisión?</a:t>
            </a:r>
            <a:endParaRPr lang="en-US" sz="14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kern="0" spc="6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0584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ideas para retener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01168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1417320" y="2011680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contrato administrativo se define por finalidad pública, régimen aplicable y potestades administrativas.</a:t>
            </a:r>
            <a:endParaRPr lang="en-US" sz="165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10896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3108960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LCP organiza un sistema: principios, actores, ciclo y tecnología.</a:t>
            </a:r>
            <a:endParaRPr lang="en-US" sz="165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20624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4206240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selección del método exige justificar necesidad, objeto, monto, complejidad y régimen aplicable.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731520" y="5440680"/>
            <a:ext cx="4206240" cy="6400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5577840"/>
            <a:ext cx="365760" cy="365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1463040" y="54406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Preguntas y discusión final</a:t>
            </a:r>
            <a:endParaRPr lang="en-US" sz="1700" dirty="0"/>
          </a:p>
        </p:txBody>
      </p:sp>
      <p:pic>
        <p:nvPicPr>
          <p:cNvPr id="13" name="Image 1" descr="/home/claude/img/clos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1443037"/>
            <a:ext cx="4846320" cy="3331845"/>
          </a:xfrm>
          <a:prstGeom prst="rect">
            <a:avLst/>
          </a:prstGeom>
        </p:spPr>
      </p:pic>
      <p:pic>
        <p:nvPicPr>
          <p:cNvPr id="14" name="Image 2" descr="/home/claude/img/logo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0" y="5486400"/>
            <a:ext cx="1097280" cy="79458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394960" y="63093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MSc. Wendy Mulato · Especialista en Derecho Administrativo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1782</Words>
  <Application>Microsoft Office PowerPoint</Application>
  <PresentationFormat>Panorámica</PresentationFormat>
  <Paragraphs>331</Paragraphs>
  <Slides>27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Iuspublik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Lección 1 · Contratos administrativos y compras públicas</dc:title>
  <dc:subject>Presentación</dc:subject>
  <dc:creator>MSc. Wendy Mulato · Law Class Academy</dc:creator>
  <cp:lastModifiedBy>Wendy Mulato</cp:lastModifiedBy>
  <cp:revision>3</cp:revision>
  <dcterms:created xsi:type="dcterms:W3CDTF">2026-09-28T04:23:28Z</dcterms:created>
  <dcterms:modified xsi:type="dcterms:W3CDTF">2026-09-28T18:44:01Z</dcterms:modified>
</cp:coreProperties>
</file>